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67" r:id="rId4"/>
    <p:sldId id="25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2" r:id="rId13"/>
    <p:sldId id="261" r:id="rId14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12EFA-044E-4A73-8ADE-681047C950DA}" v="1" dt="2020-11-28T10:02:54.468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8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Rodrigues" userId="c47c7cf53e8259d1" providerId="LiveId" clId="{0BF12EFA-044E-4A73-8ADE-681047C950DA}"/>
    <pc:docChg chg="custSel mod delSld modSld">
      <pc:chgData name="Joanna Rodrigues" userId="c47c7cf53e8259d1" providerId="LiveId" clId="{0BF12EFA-044E-4A73-8ADE-681047C950DA}" dt="2020-11-28T11:02:12.632" v="147" actId="20577"/>
      <pc:docMkLst>
        <pc:docMk/>
      </pc:docMkLst>
      <pc:sldChg chg="modSp mod">
        <pc:chgData name="Joanna Rodrigues" userId="c47c7cf53e8259d1" providerId="LiveId" clId="{0BF12EFA-044E-4A73-8ADE-681047C950DA}" dt="2020-11-28T10:45:44.425" v="2" actId="313"/>
        <pc:sldMkLst>
          <pc:docMk/>
          <pc:sldMk cId="1772969468" sldId="257"/>
        </pc:sldMkLst>
        <pc:spChg chg="mod">
          <ac:chgData name="Joanna Rodrigues" userId="c47c7cf53e8259d1" providerId="LiveId" clId="{0BF12EFA-044E-4A73-8ADE-681047C950DA}" dt="2020-11-28T10:45:44.425" v="2" actId="313"/>
          <ac:spMkLst>
            <pc:docMk/>
            <pc:sldMk cId="1772969468" sldId="257"/>
            <ac:spMk id="3" creationId="{00000000-0000-0000-0000-000000000000}"/>
          </ac:spMkLst>
        </pc:spChg>
      </pc:sldChg>
      <pc:sldChg chg="modSp mod">
        <pc:chgData name="Joanna Rodrigues" userId="c47c7cf53e8259d1" providerId="LiveId" clId="{0BF12EFA-044E-4A73-8ADE-681047C950DA}" dt="2020-11-28T11:01:19.130" v="139" actId="27636"/>
        <pc:sldMkLst>
          <pc:docMk/>
          <pc:sldMk cId="3537718460" sldId="261"/>
        </pc:sldMkLst>
        <pc:spChg chg="mod">
          <ac:chgData name="Joanna Rodrigues" userId="c47c7cf53e8259d1" providerId="LiveId" clId="{0BF12EFA-044E-4A73-8ADE-681047C950DA}" dt="2020-11-28T11:01:10.346" v="136" actId="1076"/>
          <ac:spMkLst>
            <pc:docMk/>
            <pc:sldMk cId="3537718460" sldId="261"/>
            <ac:spMk id="2" creationId="{00000000-0000-0000-0000-000000000000}"/>
          </ac:spMkLst>
        </pc:spChg>
        <pc:spChg chg="mod">
          <ac:chgData name="Joanna Rodrigues" userId="c47c7cf53e8259d1" providerId="LiveId" clId="{0BF12EFA-044E-4A73-8ADE-681047C950DA}" dt="2020-11-28T11:01:19.130" v="139" actId="27636"/>
          <ac:spMkLst>
            <pc:docMk/>
            <pc:sldMk cId="3537718460" sldId="261"/>
            <ac:spMk id="3" creationId="{00000000-0000-0000-0000-000000000000}"/>
          </ac:spMkLst>
        </pc:spChg>
      </pc:sldChg>
      <pc:sldChg chg="del">
        <pc:chgData name="Joanna Rodrigues" userId="c47c7cf53e8259d1" providerId="LiveId" clId="{0BF12EFA-044E-4A73-8ADE-681047C950DA}" dt="2020-11-28T11:01:26.537" v="140" actId="47"/>
        <pc:sldMkLst>
          <pc:docMk/>
          <pc:sldMk cId="1001865620" sldId="264"/>
        </pc:sldMkLst>
      </pc:sldChg>
      <pc:sldChg chg="del">
        <pc:chgData name="Joanna Rodrigues" userId="c47c7cf53e8259d1" providerId="LiveId" clId="{0BF12EFA-044E-4A73-8ADE-681047C950DA}" dt="2020-11-28T11:01:27.410" v="141" actId="47"/>
        <pc:sldMkLst>
          <pc:docMk/>
          <pc:sldMk cId="2914748422" sldId="265"/>
        </pc:sldMkLst>
      </pc:sldChg>
      <pc:sldChg chg="del">
        <pc:chgData name="Joanna Rodrigues" userId="c47c7cf53e8259d1" providerId="LiveId" clId="{0BF12EFA-044E-4A73-8ADE-681047C950DA}" dt="2020-11-28T11:01:27.994" v="142" actId="47"/>
        <pc:sldMkLst>
          <pc:docMk/>
          <pc:sldMk cId="3049232890" sldId="266"/>
        </pc:sldMkLst>
      </pc:sldChg>
      <pc:sldChg chg="modSp mod">
        <pc:chgData name="Joanna Rodrigues" userId="c47c7cf53e8259d1" providerId="LiveId" clId="{0BF12EFA-044E-4A73-8ADE-681047C950DA}" dt="2020-11-28T11:01:48.737" v="144" actId="27636"/>
        <pc:sldMkLst>
          <pc:docMk/>
          <pc:sldMk cId="2188455176" sldId="268"/>
        </pc:sldMkLst>
        <pc:spChg chg="mod">
          <ac:chgData name="Joanna Rodrigues" userId="c47c7cf53e8259d1" providerId="LiveId" clId="{0BF12EFA-044E-4A73-8ADE-681047C950DA}" dt="2020-11-28T11:01:48.737" v="144" actId="27636"/>
          <ac:spMkLst>
            <pc:docMk/>
            <pc:sldMk cId="2188455176" sldId="268"/>
            <ac:spMk id="3" creationId="{1450FA3A-6AB1-41EF-A868-E99D06868CD3}"/>
          </ac:spMkLst>
        </pc:spChg>
      </pc:sldChg>
      <pc:sldChg chg="modSp mod">
        <pc:chgData name="Joanna Rodrigues" userId="c47c7cf53e8259d1" providerId="LiveId" clId="{0BF12EFA-044E-4A73-8ADE-681047C950DA}" dt="2020-11-28T11:02:04.655" v="146" actId="27636"/>
        <pc:sldMkLst>
          <pc:docMk/>
          <pc:sldMk cId="2329384952" sldId="270"/>
        </pc:sldMkLst>
        <pc:spChg chg="mod">
          <ac:chgData name="Joanna Rodrigues" userId="c47c7cf53e8259d1" providerId="LiveId" clId="{0BF12EFA-044E-4A73-8ADE-681047C950DA}" dt="2020-11-28T11:02:04.655" v="146" actId="27636"/>
          <ac:spMkLst>
            <pc:docMk/>
            <pc:sldMk cId="2329384952" sldId="270"/>
            <ac:spMk id="3" creationId="{38C93B4C-8A0D-4411-80F9-C5D4DD11282B}"/>
          </ac:spMkLst>
        </pc:spChg>
      </pc:sldChg>
      <pc:sldChg chg="addSp modSp mod modClrScheme chgLayout">
        <pc:chgData name="Joanna Rodrigues" userId="c47c7cf53e8259d1" providerId="LiveId" clId="{0BF12EFA-044E-4A73-8ADE-681047C950DA}" dt="2020-11-28T11:02:12.632" v="147" actId="20577"/>
        <pc:sldMkLst>
          <pc:docMk/>
          <pc:sldMk cId="3713760341" sldId="271"/>
        </pc:sldMkLst>
        <pc:spChg chg="mod">
          <ac:chgData name="Joanna Rodrigues" userId="c47c7cf53e8259d1" providerId="LiveId" clId="{0BF12EFA-044E-4A73-8ADE-681047C950DA}" dt="2020-11-28T10:02:58.727" v="1" actId="26606"/>
          <ac:spMkLst>
            <pc:docMk/>
            <pc:sldMk cId="3713760341" sldId="271"/>
            <ac:spMk id="2" creationId="{8583A30C-B96E-4600-9505-D3FBAB9DE3EF}"/>
          </ac:spMkLst>
        </pc:spChg>
        <pc:spChg chg="mod">
          <ac:chgData name="Joanna Rodrigues" userId="c47c7cf53e8259d1" providerId="LiveId" clId="{0BF12EFA-044E-4A73-8ADE-681047C950DA}" dt="2020-11-28T11:02:12.632" v="147" actId="20577"/>
          <ac:spMkLst>
            <pc:docMk/>
            <pc:sldMk cId="3713760341" sldId="271"/>
            <ac:spMk id="3" creationId="{B7E3D008-D94A-4946-982C-F522A98642A7}"/>
          </ac:spMkLst>
        </pc:spChg>
        <pc:picChg chg="add mod">
          <ac:chgData name="Joanna Rodrigues" userId="c47c7cf53e8259d1" providerId="LiveId" clId="{0BF12EFA-044E-4A73-8ADE-681047C950DA}" dt="2020-11-28T10:02:58.727" v="1" actId="26606"/>
          <ac:picMkLst>
            <pc:docMk/>
            <pc:sldMk cId="3713760341" sldId="271"/>
            <ac:picMk id="4" creationId="{0BF81D4B-E9B5-461E-9F53-929E7B3F185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82DC47-4B76-46F0-94DF-A0E92CFEA1FA}" type="datetime1">
              <a:rPr lang="nl-NL" smtClean="0"/>
              <a:t>28-11-2020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70CF72-BF53-4BF5-A6A1-75284CE73E4C}" type="datetime1">
              <a:rPr lang="nl-NL" noProof="0" smtClean="0"/>
              <a:t>28-11-2020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9659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247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4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0571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3015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3485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 descr="ECG-lij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89579-FBCA-4B65-86AF-3289074A703B}" type="datetime1">
              <a:rPr lang="nl-NL" smtClean="0"/>
              <a:t>28-11-2020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Rechthoe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AB6B0A-E006-4DCC-9665-CE9B76E85A04}" type="datetime1">
              <a:rPr lang="nl-NL" smtClean="0"/>
              <a:t>28-11-2020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E0C39-CFC8-4E2D-BE76-D330EE5C4944}" type="datetime1">
              <a:rPr lang="nl-NL" smtClean="0"/>
              <a:t>28-11-2020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Rechthoe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91BF31-E325-4506-9612-6C9A7D412E19}" type="datetime1">
              <a:rPr lang="nl-NL" smtClean="0"/>
              <a:t>28-11-2020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2BBBC0-ACF5-40F4-8888-0541E41B163E}" type="datetime1">
              <a:rPr lang="nl-NL" smtClean="0"/>
              <a:t>28-11-2020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434AB2-C1B6-4B96-8E8C-73F0D6C85054}" type="datetime1">
              <a:rPr lang="nl-NL" smtClean="0"/>
              <a:t>28-11-2020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56B5A5-22A8-418B-8001-145EBAAE8E55}" type="datetime1">
              <a:rPr lang="nl-NL" smtClean="0"/>
              <a:t>28-11-2020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 descr="Rechthoe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Rechthoek 8" descr="Rechthoe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 descr="Rechthoe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Rechthoek 8" descr="Rechthoe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de balk" descr="Rode balk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FD7E93D-B638-43B6-BCE3-9698495EC92B}" type="datetime1">
              <a:rPr lang="nl-NL" noProof="0" smtClean="0"/>
              <a:t>28-11-2020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?id=15&amp;arrangement=169744#!page-641983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Cellen, weefsels en organen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A0118-187D-4C4C-9B6E-389FBDBE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D54C0-8F5F-4FDC-B95C-088D089AB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Orgaan:  deel van een levend wezen dat een bepaalde taak heeft</a:t>
            </a:r>
          </a:p>
          <a:p>
            <a:endParaRPr lang="nl-NL" dirty="0"/>
          </a:p>
          <a:p>
            <a:r>
              <a:rPr lang="nl-NL" dirty="0"/>
              <a:t>Organen zijn opgebouwd uit weefsel</a:t>
            </a:r>
          </a:p>
          <a:p>
            <a:endParaRPr lang="nl-NL" dirty="0"/>
          </a:p>
          <a:p>
            <a:r>
              <a:rPr lang="nl-NL" dirty="0"/>
              <a:t>Voorbeelden:  hart, longen , nieren, darmen, </a:t>
            </a:r>
            <a:r>
              <a:rPr lang="nl-NL" dirty="0" err="1"/>
              <a:t>enz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78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5B1FA-534C-490A-BEDA-F4052D34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orgaanstelsels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351A19-3F80-4379-B4D9-70722EAD1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Organen die samenwerken vormen samen een orgaanstelsel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Lymfestelsel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ademhalingsstelsel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spijsverteringsstelsel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Urinewegstelsel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voortplantingsstelsel</a:t>
            </a:r>
          </a:p>
          <a:p>
            <a:pPr marL="0" indent="0">
              <a:buNone/>
            </a:pPr>
            <a:r>
              <a:rPr lang="nl-NL" dirty="0"/>
              <a:t>	- 	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FCED77-0CDE-47E6-87D6-D4AA99EB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2060848"/>
            <a:ext cx="64484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rtlCol="0" anchor="ctr">
            <a:normAutofit/>
          </a:bodyPr>
          <a:lstStyle/>
          <a:p>
            <a:pPr rtl="0"/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6. huid</a:t>
            </a:r>
          </a:p>
          <a:p>
            <a:pPr marL="0" indent="0">
              <a:buNone/>
            </a:pPr>
            <a:r>
              <a:rPr lang="nl-NL" dirty="0"/>
              <a:t>7. spierstelsel	</a:t>
            </a:r>
          </a:p>
          <a:p>
            <a:pPr marL="0" indent="0">
              <a:buNone/>
            </a:pPr>
            <a:r>
              <a:rPr lang="nl-NL" dirty="0"/>
              <a:t>8. Skelet</a:t>
            </a:r>
          </a:p>
          <a:p>
            <a:pPr marL="0" indent="0">
              <a:buNone/>
            </a:pPr>
            <a:r>
              <a:rPr lang="nl-NL" dirty="0"/>
              <a:t>9.  zenuwstelsel</a:t>
            </a:r>
          </a:p>
          <a:p>
            <a:pPr marL="0" indent="0">
              <a:buNone/>
            </a:pPr>
            <a:r>
              <a:rPr lang="nl-NL" dirty="0"/>
              <a:t>10. Hormoonstelsel</a:t>
            </a:r>
          </a:p>
          <a:p>
            <a:pPr marL="0" indent="0">
              <a:buNone/>
            </a:pPr>
            <a:r>
              <a:rPr lang="nl-NL" dirty="0"/>
              <a:t>11. circulatiestelsel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0684124-01F0-4BEC-ADB9-BE6CE2AFA2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4600" y="2679032"/>
            <a:ext cx="4800600" cy="2868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442528"/>
            <a:ext cx="6757392" cy="1096144"/>
          </a:xfrm>
        </p:spPr>
        <p:txBody>
          <a:bodyPr rtlCol="0"/>
          <a:lstStyle/>
          <a:p>
            <a:pPr rtl="0"/>
            <a:r>
              <a:rPr lang="nl-NL" dirty="0"/>
              <a:t>Oefenen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416" y="1916832"/>
            <a:ext cx="9361040" cy="252028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Maak de oefeningen orgaanstelsel in de wikiwijs</a:t>
            </a:r>
          </a:p>
          <a:p>
            <a:pPr rtl="0"/>
            <a:r>
              <a:rPr lang="nl-NL" dirty="0"/>
              <a:t>Maak de oefentoets</a:t>
            </a:r>
          </a:p>
          <a:p>
            <a:pPr rtl="0"/>
            <a:r>
              <a:rPr lang="nl-NL" dirty="0">
                <a:hlinkClick r:id="rId3"/>
              </a:rPr>
              <a:t>Medische vakken 2DVZG1VA3 - Lesmateriaal - Wikiwijs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nl-NL" dirty="0"/>
              <a:t>Opbouw van de cel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1A553F1-A1C3-4839-8EBC-9FA3BE9F7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Tijdelijke aanduiding voor inhoud 6">
            <a:extLst>
              <a:ext uri="{FF2B5EF4-FFF2-40B4-BE49-F238E27FC236}">
                <a16:creationId xmlns:a16="http://schemas.microsoft.com/office/drawing/2014/main" id="{09ECA9EB-3277-4AAC-B3B8-60840301E5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1" b="1"/>
          <a:stretch/>
        </p:blipFill>
        <p:spPr>
          <a:xfrm>
            <a:off x="1066800" y="2590799"/>
            <a:ext cx="4800600" cy="3810033"/>
          </a:xfrm>
          <a:prstGeom prst="rect">
            <a:avLst/>
          </a:prstGeom>
          <a:noFill/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D93BF88-1E72-45D5-96B7-FEF6F4268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30FD2C5C-FF23-4955-9C72-727E8473C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Een cel heeft een celmembraan;  de vloeistof binnen de celmembraan noemen we cytoplasma. Binnen het celmembraan zitten nog verschillende organellen ( onderdelen)</a:t>
            </a:r>
          </a:p>
          <a:p>
            <a:r>
              <a:rPr lang="nl-NL" dirty="0"/>
              <a:t>Een volwassen mens is opgebouwd uit meer dan 37 biljoen cellen</a:t>
            </a:r>
          </a:p>
          <a:p>
            <a:pPr marL="0" indent="0">
              <a:buNone/>
            </a:pPr>
            <a:r>
              <a:rPr lang="nl-NL" dirty="0"/>
              <a:t>      1 biljoen = 1 met 12 nullen</a:t>
            </a:r>
          </a:p>
        </p:txBody>
      </p:sp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C5DD6-7FA0-4A24-AA28-BEBBC0C4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Verschillende onderdelen en hun functies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D8D0B4-E05A-4778-ABDC-56CB4850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400" dirty="0"/>
              <a:t>Celkern:  bevat het erfelijk materiaal ( DNA)</a:t>
            </a:r>
          </a:p>
          <a:p>
            <a:pPr marL="0" indent="0">
              <a:buNone/>
            </a:pPr>
            <a:r>
              <a:rPr lang="nl-NL" sz="2400" dirty="0"/>
              <a:t>                     regelt de celgroei en deling van de cel</a:t>
            </a:r>
          </a:p>
          <a:p>
            <a:r>
              <a:rPr lang="nl-NL" dirty="0"/>
              <a:t>Celmembraan: houd de celvloeistof en onderdelen bij elkaar</a:t>
            </a:r>
            <a:endParaRPr lang="nl-NL" sz="2400" dirty="0"/>
          </a:p>
          <a:p>
            <a:r>
              <a:rPr lang="nl-NL" sz="2400" dirty="0"/>
              <a:t>Mitochondriën: energiecentrale van de cel zodat de cel kan functioneren</a:t>
            </a:r>
          </a:p>
          <a:p>
            <a:r>
              <a:rPr lang="nl-NL" sz="2400" dirty="0" err="1"/>
              <a:t>Endoplasmatisch</a:t>
            </a:r>
            <a:r>
              <a:rPr lang="nl-NL" sz="2400" dirty="0"/>
              <a:t> reticulum:  transport van eiwitten</a:t>
            </a:r>
          </a:p>
          <a:p>
            <a:r>
              <a:rPr lang="nl-NL" sz="2400" dirty="0"/>
              <a:t>Ribosomen:  maken eiwitten aan</a:t>
            </a:r>
          </a:p>
          <a:p>
            <a:r>
              <a:rPr lang="nl-NL" sz="2400" dirty="0" err="1"/>
              <a:t>Golgi-complex</a:t>
            </a:r>
            <a:r>
              <a:rPr lang="nl-NL" sz="2400" dirty="0"/>
              <a:t>: aanpassen, sorteren en verdelen van nieuw aangemaakte</a:t>
            </a:r>
          </a:p>
          <a:p>
            <a:pPr marL="0" indent="0">
              <a:buNone/>
            </a:pPr>
            <a:r>
              <a:rPr lang="nl-NL" sz="2400" dirty="0"/>
              <a:t>                               eiwitten</a:t>
            </a:r>
          </a:p>
          <a:p>
            <a:r>
              <a:rPr lang="nl-NL" sz="2400" dirty="0"/>
              <a:t>Lysosomen: helpen bij voedselvertering van stoffen van buiten de cel</a:t>
            </a:r>
          </a:p>
          <a:p>
            <a:pPr marL="0" indent="0">
              <a:buNone/>
            </a:pPr>
            <a:r>
              <a:rPr lang="nl-NL" sz="2400" dirty="0"/>
              <a:t>                          opslag en transport van schadelijke stoffen</a:t>
            </a:r>
          </a:p>
        </p:txBody>
      </p:sp>
    </p:spTree>
    <p:extLst>
      <p:ext uri="{BB962C8B-B14F-4D97-AF65-F5344CB8AC3E}">
        <p14:creationId xmlns:p14="http://schemas.microsoft.com/office/powerpoint/2010/main" val="37201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Opbouw van een menselijk lichaam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/>
              <a:t> cel </a:t>
            </a:r>
            <a:r>
              <a:rPr lang="nl-NL" dirty="0">
                <a:sym typeface="Wingdings" panose="05000000000000000000" pitchFamily="2" charset="2"/>
              </a:rPr>
              <a:t> bouwstenen van het lichaam</a:t>
            </a:r>
            <a:endParaRPr lang="nl-NL" dirty="0"/>
          </a:p>
          <a:p>
            <a:r>
              <a:rPr lang="nl-NL" dirty="0"/>
              <a:t> weefsels </a:t>
            </a:r>
            <a:r>
              <a:rPr lang="nl-NL" dirty="0">
                <a:sym typeface="Wingdings" panose="05000000000000000000" pitchFamily="2" charset="2"/>
              </a:rPr>
              <a:t> groep cellen met dezelfde functie</a:t>
            </a:r>
            <a:endParaRPr lang="nl-NL" dirty="0"/>
          </a:p>
          <a:p>
            <a:r>
              <a:rPr lang="nl-NL" dirty="0"/>
              <a:t>organen </a:t>
            </a:r>
            <a:r>
              <a:rPr lang="nl-NL" dirty="0">
                <a:sym typeface="Wingdings" panose="05000000000000000000" pitchFamily="2" charset="2"/>
              </a:rPr>
              <a:t> groep soorten weefsels dat een orgaan vormt </a:t>
            </a:r>
            <a:endParaRPr lang="nl-NL" dirty="0"/>
          </a:p>
          <a:p>
            <a:r>
              <a:rPr lang="nl-NL" dirty="0"/>
              <a:t>Orgaanstelsels </a:t>
            </a:r>
            <a:r>
              <a:rPr lang="nl-NL" dirty="0">
                <a:sym typeface="Wingdings" panose="05000000000000000000" pitchFamily="2" charset="2"/>
              </a:rPr>
              <a:t> groep organen met ieder een eigen doel binnen van een proces.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66343-34FE-4719-88EC-A6AC2BBA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Weefsels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50FA3A-6AB1-41EF-A868-E99D06868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824"/>
            <a:ext cx="10515600" cy="4840989"/>
          </a:xfrm>
        </p:spPr>
        <p:txBody>
          <a:bodyPr>
            <a:normAutofit/>
          </a:bodyPr>
          <a:lstStyle/>
          <a:p>
            <a:r>
              <a:rPr lang="nl-NL" dirty="0"/>
              <a:t>Weefsels zijn groepen cellen die ongeveer dezelfde bouw en functie hebben</a:t>
            </a:r>
          </a:p>
          <a:p>
            <a:endParaRPr lang="nl-NL" dirty="0"/>
          </a:p>
          <a:p>
            <a:r>
              <a:rPr lang="nl-NL" dirty="0"/>
              <a:t>Er zijn verschillende soorten weefsels:</a:t>
            </a:r>
          </a:p>
          <a:p>
            <a:pPr marL="0" indent="0">
              <a:buNone/>
            </a:pPr>
            <a:r>
              <a:rPr lang="nl-NL" dirty="0"/>
              <a:t>	- dekweefsel</a:t>
            </a:r>
          </a:p>
          <a:p>
            <a:pPr marL="0" indent="0">
              <a:buNone/>
            </a:pPr>
            <a:r>
              <a:rPr lang="nl-NL" dirty="0"/>
              <a:t>	- steunweefsel</a:t>
            </a:r>
          </a:p>
          <a:p>
            <a:pPr marL="0" indent="0">
              <a:buNone/>
            </a:pPr>
            <a:r>
              <a:rPr lang="nl-NL" dirty="0"/>
              <a:t>	- spierweefsel</a:t>
            </a:r>
          </a:p>
          <a:p>
            <a:pPr marL="0" indent="0">
              <a:buNone/>
            </a:pPr>
            <a:r>
              <a:rPr lang="nl-NL" dirty="0"/>
              <a:t>	- zenuwweefsel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CFC0DD-78DE-4093-BEF7-39B20B56B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486" y="2276872"/>
            <a:ext cx="51911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EA8F7-3514-4489-A9F0-5F9DB07A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Dekweefsel (= epitheel)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CBEE52-FFC5-48C6-BF5B-579B4D53E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 lnSpcReduction="10000"/>
          </a:bodyPr>
          <a:lstStyle/>
          <a:p>
            <a:r>
              <a:rPr lang="nl-NL" sz="1900" dirty="0"/>
              <a:t>Doel: bedekken het lichaamsoppervlakte en de oppervlakten van de</a:t>
            </a:r>
          </a:p>
          <a:p>
            <a:pPr marL="0" indent="0">
              <a:buNone/>
            </a:pPr>
            <a:r>
              <a:rPr lang="nl-NL" sz="1900" dirty="0"/>
              <a:t>             inwendige organen</a:t>
            </a:r>
          </a:p>
          <a:p>
            <a:endParaRPr lang="nl-NL" sz="1900" dirty="0"/>
          </a:p>
          <a:p>
            <a:pPr>
              <a:buFontTx/>
              <a:buChar char="-"/>
            </a:pPr>
            <a:r>
              <a:rPr lang="nl-NL" sz="1900" dirty="0"/>
              <a:t>Plaveiselepitheel :  bv. mond, slokdarm, huid</a:t>
            </a:r>
          </a:p>
          <a:p>
            <a:pPr>
              <a:buFontTx/>
              <a:buChar char="-"/>
            </a:pPr>
            <a:r>
              <a:rPr lang="nl-NL" sz="1900" dirty="0"/>
              <a:t>Kubisch epitheel:   bv. nieren</a:t>
            </a:r>
          </a:p>
          <a:p>
            <a:pPr>
              <a:buFontTx/>
              <a:buChar char="-"/>
            </a:pPr>
            <a:r>
              <a:rPr lang="nl-NL" sz="1900" dirty="0"/>
              <a:t>Cilindrisch epitheel: productie en afvoer van slijm , </a:t>
            </a:r>
            <a:r>
              <a:rPr lang="nl-NL" sz="1900" dirty="0">
                <a:sym typeface="Wingdings" panose="05000000000000000000" pitchFamily="2" charset="2"/>
              </a:rPr>
              <a:t>bv</a:t>
            </a:r>
            <a:r>
              <a:rPr lang="nl-NL" sz="1900" dirty="0"/>
              <a:t>  baarmoeder,                                        luchtwegen</a:t>
            </a:r>
          </a:p>
          <a:p>
            <a:pPr>
              <a:buFontTx/>
              <a:buChar char="-"/>
            </a:pPr>
            <a:r>
              <a:rPr lang="nl-NL" sz="1900" dirty="0"/>
              <a:t>Klierepitheel: uitscheiding van stoffen     bv alvleesklier, melkklieren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6F9B3C-9426-4997-8292-9636FBE3B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424783"/>
            <a:ext cx="4224694" cy="5451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73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C78EA-EDF0-407D-A730-D28B22E8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steunweefsel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C93B4C-8A0D-4411-80F9-C5D4DD112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Steunende, verzorgende of verbindende functie</a:t>
            </a:r>
          </a:p>
          <a:p>
            <a:endParaRPr lang="nl-NL" dirty="0"/>
          </a:p>
          <a:p>
            <a:r>
              <a:rPr lang="nl-NL" dirty="0"/>
              <a:t>4 soorten:</a:t>
            </a:r>
          </a:p>
          <a:p>
            <a:pPr marL="0" indent="0">
              <a:buNone/>
            </a:pPr>
            <a:r>
              <a:rPr lang="nl-NL" dirty="0"/>
              <a:t>	- bindweefsel</a:t>
            </a:r>
          </a:p>
          <a:p>
            <a:pPr marL="0" indent="0">
              <a:buNone/>
            </a:pPr>
            <a:r>
              <a:rPr lang="nl-NL" dirty="0"/>
              <a:t>	- kraakbeen</a:t>
            </a:r>
          </a:p>
          <a:p>
            <a:pPr marL="0" indent="0">
              <a:buNone/>
            </a:pPr>
            <a:r>
              <a:rPr lang="nl-NL" dirty="0"/>
              <a:t>	- bot</a:t>
            </a:r>
          </a:p>
          <a:p>
            <a:pPr marL="0" indent="0">
              <a:buNone/>
            </a:pPr>
            <a:r>
              <a:rPr lang="nl-NL" dirty="0"/>
              <a:t>	- bloed en lymfe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D5F19A-EFCF-44BF-93DC-A92215AC1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848" y="2204864"/>
            <a:ext cx="50482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3A30C-B96E-4600-9505-D3FBAB9D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spierweefsel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E3D008-D94A-4946-982C-F522A9864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/>
          <a:p>
            <a:r>
              <a:rPr lang="nl-NL" sz="2200" dirty="0"/>
              <a:t>Skeletspieren</a:t>
            </a:r>
          </a:p>
          <a:p>
            <a:endParaRPr lang="nl-NL" sz="2200" dirty="0"/>
          </a:p>
          <a:p>
            <a:r>
              <a:rPr lang="nl-NL" sz="2200" dirty="0"/>
              <a:t>Hartspieren</a:t>
            </a:r>
          </a:p>
          <a:p>
            <a:endParaRPr lang="nl-NL" sz="2200" dirty="0"/>
          </a:p>
          <a:p>
            <a:r>
              <a:rPr lang="nl-NL" sz="2200" dirty="0"/>
              <a:t>Gladde spieren</a:t>
            </a:r>
          </a:p>
          <a:p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F81D4B-E9B5-461E-9F53-929E7B3F1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163" y="1825624"/>
            <a:ext cx="4243474" cy="457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37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4F7C9-A369-470E-9240-46B6DF7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zenuwweefsel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3BF161-9225-406F-A99B-380585104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Communicatienetwerk van het lichaam</a:t>
            </a:r>
          </a:p>
          <a:p>
            <a:endParaRPr lang="nl-NL" dirty="0"/>
          </a:p>
          <a:p>
            <a:r>
              <a:rPr lang="nl-NL" dirty="0"/>
              <a:t>Zenuwcellen ( neuronen)</a:t>
            </a:r>
          </a:p>
          <a:p>
            <a:r>
              <a:rPr lang="nl-NL" dirty="0"/>
              <a:t>Ondersteunende cellen ( </a:t>
            </a:r>
            <a:r>
              <a:rPr lang="nl-NL" dirty="0" err="1"/>
              <a:t>glia</a:t>
            </a:r>
            <a:r>
              <a:rPr lang="nl-NL" dirty="0"/>
              <a:t> cellen)</a:t>
            </a:r>
          </a:p>
        </p:txBody>
      </p:sp>
    </p:spTree>
    <p:extLst>
      <p:ext uri="{BB962C8B-B14F-4D97-AF65-F5344CB8AC3E}">
        <p14:creationId xmlns:p14="http://schemas.microsoft.com/office/powerpoint/2010/main" val="20574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sch ontwerp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63_TF02901024" id="{90B6D0ED-065E-48EA-8C07-0AD5B7937B3B}" vid="{822A3345-6D01-4F74-ABC3-578599EAA64E}"/>
    </a:ext>
  </a:extLst>
</a:theme>
</file>

<file path=ppt/theme/theme2.xml><?xml version="1.0" encoding="utf-8"?>
<a:theme xmlns:a="http://schemas.openxmlformats.org/drawingml/2006/main" name="Office-th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397</Words>
  <Application>Microsoft Office PowerPoint</Application>
  <PresentationFormat>Breedbeeld</PresentationFormat>
  <Paragraphs>88</Paragraphs>
  <Slides>13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Franklin Gothic Medium</vt:lpstr>
      <vt:lpstr>Medisch ontwerp (16:9)</vt:lpstr>
      <vt:lpstr>Cellen, weefsels en organen</vt:lpstr>
      <vt:lpstr>Opbouw van de cel</vt:lpstr>
      <vt:lpstr>Verschillende onderdelen en hun functies</vt:lpstr>
      <vt:lpstr>Opbouw van een menselijk lichaam</vt:lpstr>
      <vt:lpstr>Weefsels</vt:lpstr>
      <vt:lpstr>Dekweefsel (= epitheel)</vt:lpstr>
      <vt:lpstr>steunweefsel</vt:lpstr>
      <vt:lpstr>spierweefsel</vt:lpstr>
      <vt:lpstr>zenuwweefsel</vt:lpstr>
      <vt:lpstr>organen</vt:lpstr>
      <vt:lpstr>orgaanstelsels</vt:lpstr>
      <vt:lpstr>PowerPoint-presentatie</vt:lpstr>
      <vt:lpstr>Oefenen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Cellen, weefsels en organen</dc:title>
  <dc:creator>Joanna Rodrigues</dc:creator>
  <cp:lastModifiedBy>Joanna Rodrigues</cp:lastModifiedBy>
  <cp:revision>1</cp:revision>
  <dcterms:created xsi:type="dcterms:W3CDTF">2020-11-28T10:02:58Z</dcterms:created>
  <dcterms:modified xsi:type="dcterms:W3CDTF">2020-11-28T11:02:19Z</dcterms:modified>
</cp:coreProperties>
</file>